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5" d="100"/>
          <a:sy n="145" d="100"/>
        </p:scale>
        <p:origin x="624" y="12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49422556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2460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8986c2192e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8986c2192e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11196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88d9e042c1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88d9e042c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3292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88d9e042c1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88d9e042c1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72424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81daa2eb16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81daa2eb16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18630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1daa2eb16_0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1daa2eb16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94228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81daa2eb16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81daa2eb16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750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81daa2eb16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81daa2eb16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64309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81daa2eb16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81daa2eb16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12537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1600"/>
              </a:spcBef>
              <a:spcAft>
                <a:spcPts val="0"/>
              </a:spcAft>
              <a:buClr>
                <a:schemeClr val="dk1"/>
              </a:buClr>
              <a:buSzPts val="1400"/>
              <a:buChar char="○"/>
              <a:defRPr>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1600"/>
              </a:spcBef>
              <a:spcAft>
                <a:spcPts val="0"/>
              </a:spcAft>
              <a:buClr>
                <a:schemeClr val="lt2"/>
              </a:buClr>
              <a:buSzPts val="1400"/>
              <a:buChar char="○"/>
              <a:defRPr>
                <a:solidFill>
                  <a:schemeClr val="lt2"/>
                </a:solidFill>
              </a:defRPr>
            </a:lvl2pPr>
            <a:lvl3pPr marL="1371600" lvl="2" indent="-317500">
              <a:lnSpc>
                <a:spcPct val="115000"/>
              </a:lnSpc>
              <a:spcBef>
                <a:spcPts val="1600"/>
              </a:spcBef>
              <a:spcAft>
                <a:spcPts val="0"/>
              </a:spcAft>
              <a:buClr>
                <a:schemeClr val="lt2"/>
              </a:buClr>
              <a:buSzPts val="1400"/>
              <a:buChar char="■"/>
              <a:defRPr>
                <a:solidFill>
                  <a:schemeClr val="lt2"/>
                </a:solidFill>
              </a:defRPr>
            </a:lvl3pPr>
            <a:lvl4pPr marL="1828800" lvl="3" indent="-317500">
              <a:lnSpc>
                <a:spcPct val="115000"/>
              </a:lnSpc>
              <a:spcBef>
                <a:spcPts val="1600"/>
              </a:spcBef>
              <a:spcAft>
                <a:spcPts val="0"/>
              </a:spcAft>
              <a:buClr>
                <a:schemeClr val="lt2"/>
              </a:buClr>
              <a:buSzPts val="1400"/>
              <a:buChar char="●"/>
              <a:defRPr>
                <a:solidFill>
                  <a:schemeClr val="lt2"/>
                </a:solidFill>
              </a:defRPr>
            </a:lvl4pPr>
            <a:lvl5pPr marL="2286000" lvl="4" indent="-317500">
              <a:lnSpc>
                <a:spcPct val="115000"/>
              </a:lnSpc>
              <a:spcBef>
                <a:spcPts val="1600"/>
              </a:spcBef>
              <a:spcAft>
                <a:spcPts val="0"/>
              </a:spcAft>
              <a:buClr>
                <a:schemeClr val="lt2"/>
              </a:buClr>
              <a:buSzPts val="1400"/>
              <a:buChar char="○"/>
              <a:defRPr>
                <a:solidFill>
                  <a:schemeClr val="lt2"/>
                </a:solidFill>
              </a:defRPr>
            </a:lvl5pPr>
            <a:lvl6pPr marL="2743200" lvl="5" indent="-317500">
              <a:lnSpc>
                <a:spcPct val="115000"/>
              </a:lnSpc>
              <a:spcBef>
                <a:spcPts val="1600"/>
              </a:spcBef>
              <a:spcAft>
                <a:spcPts val="0"/>
              </a:spcAft>
              <a:buClr>
                <a:schemeClr val="lt2"/>
              </a:buClr>
              <a:buSzPts val="1400"/>
              <a:buChar char="■"/>
              <a:defRPr>
                <a:solidFill>
                  <a:schemeClr val="lt2"/>
                </a:solidFill>
              </a:defRPr>
            </a:lvl6pPr>
            <a:lvl7pPr marL="3200400" lvl="6" indent="-317500">
              <a:lnSpc>
                <a:spcPct val="115000"/>
              </a:lnSpc>
              <a:spcBef>
                <a:spcPts val="1600"/>
              </a:spcBef>
              <a:spcAft>
                <a:spcPts val="0"/>
              </a:spcAft>
              <a:buClr>
                <a:schemeClr val="lt2"/>
              </a:buClr>
              <a:buSzPts val="1400"/>
              <a:buChar char="●"/>
              <a:defRPr>
                <a:solidFill>
                  <a:schemeClr val="lt2"/>
                </a:solidFill>
              </a:defRPr>
            </a:lvl7pPr>
            <a:lvl8pPr marL="3657600" lvl="7" indent="-317500">
              <a:lnSpc>
                <a:spcPct val="115000"/>
              </a:lnSpc>
              <a:spcBef>
                <a:spcPts val="1600"/>
              </a:spcBef>
              <a:spcAft>
                <a:spcPts val="0"/>
              </a:spcAft>
              <a:buClr>
                <a:schemeClr val="lt2"/>
              </a:buClr>
              <a:buSzPts val="1400"/>
              <a:buChar char="○"/>
              <a:defRPr>
                <a:solidFill>
                  <a:schemeClr val="lt2"/>
                </a:solidFill>
              </a:defRPr>
            </a:lvl8pPr>
            <a:lvl9pPr marL="4114800" lvl="8" indent="-317500">
              <a:lnSpc>
                <a:spcPct val="115000"/>
              </a:lnSpc>
              <a:spcBef>
                <a:spcPts val="1600"/>
              </a:spcBef>
              <a:spcAft>
                <a:spcPts val="160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rotWithShape="1">
          <a:blip r:embed="rId3">
            <a:alphaModFix/>
          </a:blip>
          <a:srcRect b="24998"/>
          <a:stretch/>
        </p:blipFill>
        <p:spPr>
          <a:xfrm>
            <a:off x="0" y="0"/>
            <a:ext cx="9144000" cy="5143500"/>
          </a:xfrm>
          <a:prstGeom prst="rect">
            <a:avLst/>
          </a:prstGeom>
          <a:noFill/>
          <a:ln>
            <a:noFill/>
          </a:ln>
        </p:spPr>
      </p:pic>
      <p:pic>
        <p:nvPicPr>
          <p:cNvPr id="55" name="Google Shape;55;p13"/>
          <p:cNvPicPr preferRelativeResize="0"/>
          <p:nvPr/>
        </p:nvPicPr>
        <p:blipFill>
          <a:blip r:embed="rId4">
            <a:alphaModFix/>
          </a:blip>
          <a:stretch>
            <a:fillRect/>
          </a:stretch>
        </p:blipFill>
        <p:spPr>
          <a:xfrm>
            <a:off x="3619500" y="1619250"/>
            <a:ext cx="1905000" cy="1905000"/>
          </a:xfrm>
          <a:prstGeom prst="rect">
            <a:avLst/>
          </a:prstGeom>
          <a:noFill/>
          <a:ln>
            <a:noFill/>
          </a:ln>
        </p:spPr>
      </p:pic>
      <p:sp>
        <p:nvSpPr>
          <p:cNvPr id="56" name="Google Shape;56;p13"/>
          <p:cNvSpPr txBox="1"/>
          <p:nvPr/>
        </p:nvSpPr>
        <p:spPr>
          <a:xfrm>
            <a:off x="3035025" y="2977825"/>
            <a:ext cx="3002700" cy="418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rPr>
              <a:t>Gestión de servicios de suscripción</a:t>
            </a:r>
            <a:endParaRPr sz="1200">
              <a:solidFill>
                <a:srgbClr val="FFFFFF"/>
              </a:solidFill>
            </a:endParaRPr>
          </a:p>
        </p:txBody>
      </p:sp>
      <p:sp>
        <p:nvSpPr>
          <p:cNvPr id="57" name="Google Shape;57;p13"/>
          <p:cNvSpPr txBox="1"/>
          <p:nvPr/>
        </p:nvSpPr>
        <p:spPr>
          <a:xfrm>
            <a:off x="149600" y="4431100"/>
            <a:ext cx="3127500" cy="55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800">
                <a:solidFill>
                  <a:srgbClr val="FFFFFF"/>
                </a:solidFill>
              </a:rPr>
              <a:t>Proyecto final de 2ºDAW (IES Juan Bosco)</a:t>
            </a:r>
            <a:endParaRPr sz="800">
              <a:solidFill>
                <a:srgbClr val="FFFFFF"/>
              </a:solidFill>
            </a:endParaRPr>
          </a:p>
          <a:p>
            <a:pPr marL="0" lvl="0" indent="0" algn="l" rtl="0">
              <a:spcBef>
                <a:spcPts val="0"/>
              </a:spcBef>
              <a:spcAft>
                <a:spcPts val="0"/>
              </a:spcAft>
              <a:buNone/>
            </a:pPr>
            <a:r>
              <a:rPr lang="es" sz="800">
                <a:solidFill>
                  <a:srgbClr val="FFFFFF"/>
                </a:solidFill>
              </a:rPr>
              <a:t>Rodrigo Baños Muñoz</a:t>
            </a:r>
            <a:endParaRPr sz="800">
              <a:solidFill>
                <a:srgbClr val="FFFFFF"/>
              </a:solidFill>
            </a:endParaRPr>
          </a:p>
          <a:p>
            <a:pPr marL="0" lvl="0" indent="0" algn="l" rtl="0">
              <a:spcBef>
                <a:spcPts val="0"/>
              </a:spcBef>
              <a:spcAft>
                <a:spcPts val="0"/>
              </a:spcAft>
              <a:buNone/>
            </a:pPr>
            <a:r>
              <a:rPr lang="es" sz="800">
                <a:solidFill>
                  <a:srgbClr val="FFFFFF"/>
                </a:solidFill>
              </a:rPr>
              <a:t>Sergio García-Casarrubios Arteaga</a:t>
            </a:r>
            <a:endParaRPr sz="8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11699" y="555600"/>
            <a:ext cx="6483805" cy="755700"/>
          </a:xfrm>
        </p:spPr>
        <p:txBody>
          <a:bodyPr/>
          <a:lstStyle/>
          <a:p>
            <a:r>
              <a:rPr lang="es-ES" dirty="0" smtClean="0"/>
              <a:t>MUCHAS GRACIAS POR SU ATENCIÓN</a:t>
            </a:r>
            <a:endParaRPr lang="es-ES" dirty="0"/>
          </a:p>
        </p:txBody>
      </p:sp>
      <p:sp>
        <p:nvSpPr>
          <p:cNvPr id="3" name="Marcador de texto 2"/>
          <p:cNvSpPr>
            <a:spLocks noGrp="1"/>
          </p:cNvSpPr>
          <p:nvPr>
            <p:ph type="body" idx="1"/>
          </p:nvPr>
        </p:nvSpPr>
        <p:spPr>
          <a:xfrm>
            <a:off x="384063" y="2170878"/>
            <a:ext cx="7417940" cy="1042968"/>
          </a:xfrm>
        </p:spPr>
        <p:txBody>
          <a:bodyPr/>
          <a:lstStyle/>
          <a:p>
            <a:r>
              <a:rPr lang="es-ES" dirty="0" smtClean="0"/>
              <a:t>Les dejamos por aquí el enlace de </a:t>
            </a:r>
            <a:r>
              <a:rPr lang="es-ES" dirty="0" err="1" smtClean="0"/>
              <a:t>github</a:t>
            </a:r>
            <a:r>
              <a:rPr lang="es-ES" dirty="0" smtClean="0"/>
              <a:t> de nuestro proyecto:</a:t>
            </a:r>
          </a:p>
          <a:p>
            <a:pPr marL="152400" indent="0">
              <a:buNone/>
            </a:pPr>
            <a:endParaRPr lang="es-ES" dirty="0"/>
          </a:p>
          <a:p>
            <a:pPr marL="152400" indent="0">
              <a:buNone/>
            </a:pPr>
            <a:r>
              <a:rPr lang="es-ES" dirty="0"/>
              <a:t>https://github.com/Drumrodri/SubMy</a:t>
            </a:r>
          </a:p>
        </p:txBody>
      </p:sp>
    </p:spTree>
    <p:extLst>
      <p:ext uri="{BB962C8B-B14F-4D97-AF65-F5344CB8AC3E}">
        <p14:creationId xmlns:p14="http://schemas.microsoft.com/office/powerpoint/2010/main" val="7634664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555600"/>
            <a:ext cx="23313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600"/>
              <a:t>¿Qué es SubMy?</a:t>
            </a:r>
            <a:endParaRPr sz="2600"/>
          </a:p>
        </p:txBody>
      </p:sp>
      <p:sp>
        <p:nvSpPr>
          <p:cNvPr id="63" name="Google Shape;63;p14"/>
          <p:cNvSpPr txBox="1">
            <a:spLocks noGrp="1"/>
          </p:cNvSpPr>
          <p:nvPr>
            <p:ph type="body" idx="1"/>
          </p:nvPr>
        </p:nvSpPr>
        <p:spPr>
          <a:xfrm>
            <a:off x="311700" y="1489475"/>
            <a:ext cx="3798900" cy="241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800"/>
              <a:t>Submy es una plataforma en la que el usuario podrá gestionar sus servicios de suscripción de distintas plataformas, de este modo podrá controlar de manera más efectiva el gasto de dichos servicios.</a:t>
            </a:r>
            <a:endParaRPr sz="1800"/>
          </a:p>
        </p:txBody>
      </p:sp>
      <p:pic>
        <p:nvPicPr>
          <p:cNvPr id="64" name="Google Shape;64;p14"/>
          <p:cNvPicPr preferRelativeResize="0"/>
          <p:nvPr/>
        </p:nvPicPr>
        <p:blipFill>
          <a:blip r:embed="rId3">
            <a:alphaModFix/>
          </a:blip>
          <a:stretch>
            <a:fillRect/>
          </a:stretch>
        </p:blipFill>
        <p:spPr>
          <a:xfrm>
            <a:off x="4678850" y="1489475"/>
            <a:ext cx="3815121" cy="254341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a:spLocks noGrp="1"/>
          </p:cNvSpPr>
          <p:nvPr>
            <p:ph type="title"/>
          </p:nvPr>
        </p:nvSpPr>
        <p:spPr>
          <a:xfrm>
            <a:off x="311700" y="512600"/>
            <a:ext cx="83307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600"/>
              <a:t>Estructura de la aplicación web (barra de navegación)</a:t>
            </a:r>
            <a:endParaRPr sz="2600"/>
          </a:p>
        </p:txBody>
      </p:sp>
      <p:sp>
        <p:nvSpPr>
          <p:cNvPr id="70" name="Google Shape;70;p15"/>
          <p:cNvSpPr txBox="1">
            <a:spLocks noGrp="1"/>
          </p:cNvSpPr>
          <p:nvPr>
            <p:ph type="body" idx="1"/>
          </p:nvPr>
        </p:nvSpPr>
        <p:spPr>
          <a:xfrm>
            <a:off x="311700" y="1389600"/>
            <a:ext cx="8115600" cy="31794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SzPts val="1700"/>
              <a:buChar char="●"/>
            </a:pPr>
            <a:r>
              <a:rPr lang="es" sz="1700"/>
              <a:t>Todas las vistas tienen una barra de navegación, esta se puede contraer en función del tamaño de la ventana pasado de ser una barra de navegación al uso, a un menú hamburguesa, las opciones de estas varían si el usuario está logueado o no lo está</a:t>
            </a:r>
            <a:endParaRPr sz="1700"/>
          </a:p>
          <a:p>
            <a:pPr marL="0" lvl="0" indent="0" algn="l" rtl="0">
              <a:spcBef>
                <a:spcPts val="1600"/>
              </a:spcBef>
              <a:spcAft>
                <a:spcPts val="1600"/>
              </a:spcAft>
              <a:buNone/>
            </a:pPr>
            <a:endParaRPr sz="1700"/>
          </a:p>
        </p:txBody>
      </p:sp>
      <p:pic>
        <p:nvPicPr>
          <p:cNvPr id="71" name="Google Shape;71;p15"/>
          <p:cNvPicPr preferRelativeResize="0"/>
          <p:nvPr/>
        </p:nvPicPr>
        <p:blipFill>
          <a:blip r:embed="rId3">
            <a:alphaModFix/>
          </a:blip>
          <a:stretch>
            <a:fillRect/>
          </a:stretch>
        </p:blipFill>
        <p:spPr>
          <a:xfrm>
            <a:off x="258275" y="3550075"/>
            <a:ext cx="4218108" cy="269700"/>
          </a:xfrm>
          <a:prstGeom prst="rect">
            <a:avLst/>
          </a:prstGeom>
          <a:noFill/>
          <a:ln>
            <a:noFill/>
          </a:ln>
        </p:spPr>
      </p:pic>
      <p:pic>
        <p:nvPicPr>
          <p:cNvPr id="72" name="Google Shape;72;p15"/>
          <p:cNvPicPr preferRelativeResize="0"/>
          <p:nvPr/>
        </p:nvPicPr>
        <p:blipFill>
          <a:blip r:embed="rId4">
            <a:alphaModFix/>
          </a:blip>
          <a:stretch>
            <a:fillRect/>
          </a:stretch>
        </p:blipFill>
        <p:spPr>
          <a:xfrm>
            <a:off x="4924475" y="3270750"/>
            <a:ext cx="4130925" cy="11682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311700" y="555600"/>
            <a:ext cx="83844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600"/>
              <a:t>Estructura del sitio web (contenido)</a:t>
            </a:r>
            <a:endParaRPr sz="2600"/>
          </a:p>
        </p:txBody>
      </p:sp>
      <p:sp>
        <p:nvSpPr>
          <p:cNvPr id="78" name="Google Shape;78;p16"/>
          <p:cNvSpPr txBox="1">
            <a:spLocks noGrp="1"/>
          </p:cNvSpPr>
          <p:nvPr>
            <p:ph type="body" idx="1"/>
          </p:nvPr>
        </p:nvSpPr>
        <p:spPr>
          <a:xfrm>
            <a:off x="311700" y="1389600"/>
            <a:ext cx="8037900" cy="31794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SzPts val="1700"/>
              <a:buChar char="●"/>
            </a:pPr>
            <a:r>
              <a:rPr lang="es" sz="1700"/>
              <a:t>Suscripciones: Esta página actúa como home cuando te logueas, aquí veremos las suscripciones que tenemos guardadas con nombre, fecha de alta, periodo, precio, estado, fecha de finalización.</a:t>
            </a:r>
            <a:endParaRPr sz="1700"/>
          </a:p>
          <a:p>
            <a:pPr marL="457200" lvl="0" indent="-336550" algn="l" rtl="0">
              <a:spcBef>
                <a:spcPts val="0"/>
              </a:spcBef>
              <a:spcAft>
                <a:spcPts val="0"/>
              </a:spcAft>
              <a:buSzPts val="1700"/>
              <a:buChar char="●"/>
            </a:pPr>
            <a:r>
              <a:rPr lang="es" sz="1700"/>
              <a:t>Nueva suscripciones: aquí registramos las suscripciones con menús desplegables para indicar los datos necesarios.</a:t>
            </a:r>
            <a:endParaRPr sz="1700"/>
          </a:p>
          <a:p>
            <a:pPr marL="457200" lvl="0" indent="-336550" algn="l" rtl="0">
              <a:spcBef>
                <a:spcPts val="0"/>
              </a:spcBef>
              <a:spcAft>
                <a:spcPts val="0"/>
              </a:spcAft>
              <a:buSzPts val="1700"/>
              <a:buChar char="●"/>
            </a:pPr>
            <a:r>
              <a:rPr lang="es" sz="1700"/>
              <a:t>Perfil: en esta vista tendremos los nuestros datos de usuario (nombre, nick, email y una foto)</a:t>
            </a:r>
            <a:endParaRPr sz="1700"/>
          </a:p>
          <a:p>
            <a:pPr marL="457200" lvl="0" indent="0" algn="l" rtl="0">
              <a:spcBef>
                <a:spcPts val="1600"/>
              </a:spcBef>
              <a:spcAft>
                <a:spcPts val="1600"/>
              </a:spcAft>
              <a:buNone/>
            </a:pPr>
            <a:endParaRPr sz="17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title"/>
          </p:nvPr>
        </p:nvSpPr>
        <p:spPr>
          <a:xfrm>
            <a:off x="311700" y="555600"/>
            <a:ext cx="32931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600"/>
              <a:t>¿Cómo me registro en SubMy?</a:t>
            </a:r>
            <a:endParaRPr sz="2900"/>
          </a:p>
        </p:txBody>
      </p:sp>
      <p:sp>
        <p:nvSpPr>
          <p:cNvPr id="84" name="Google Shape;84;p17"/>
          <p:cNvSpPr txBox="1">
            <a:spLocks noGrp="1"/>
          </p:cNvSpPr>
          <p:nvPr>
            <p:ph type="body" idx="1"/>
          </p:nvPr>
        </p:nvSpPr>
        <p:spPr>
          <a:xfrm>
            <a:off x="311700" y="1489475"/>
            <a:ext cx="3642000" cy="241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700"/>
              <a:t>Para registrarte solo tienes que entrar en la página principal y rellenar este formulario.</a:t>
            </a:r>
            <a:endParaRPr sz="1800"/>
          </a:p>
        </p:txBody>
      </p:sp>
      <p:pic>
        <p:nvPicPr>
          <p:cNvPr id="85" name="Google Shape;85;p17"/>
          <p:cNvPicPr preferRelativeResize="0"/>
          <p:nvPr/>
        </p:nvPicPr>
        <p:blipFill>
          <a:blip r:embed="rId3">
            <a:alphaModFix/>
          </a:blip>
          <a:stretch>
            <a:fillRect/>
          </a:stretch>
        </p:blipFill>
        <p:spPr>
          <a:xfrm>
            <a:off x="3920875" y="1346563"/>
            <a:ext cx="4885502" cy="245038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8"/>
          <p:cNvSpPr txBox="1">
            <a:spLocks noGrp="1"/>
          </p:cNvSpPr>
          <p:nvPr>
            <p:ph type="title"/>
          </p:nvPr>
        </p:nvSpPr>
        <p:spPr>
          <a:xfrm>
            <a:off x="311700" y="555600"/>
            <a:ext cx="32931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600"/>
              <a:t>¿Cómo inicio sesión en SubMy?</a:t>
            </a:r>
            <a:endParaRPr sz="2900"/>
          </a:p>
        </p:txBody>
      </p:sp>
      <p:sp>
        <p:nvSpPr>
          <p:cNvPr id="91" name="Google Shape;91;p18"/>
          <p:cNvSpPr txBox="1">
            <a:spLocks noGrp="1"/>
          </p:cNvSpPr>
          <p:nvPr>
            <p:ph type="body" idx="1"/>
          </p:nvPr>
        </p:nvSpPr>
        <p:spPr>
          <a:xfrm>
            <a:off x="311700" y="1489475"/>
            <a:ext cx="3642000" cy="241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700"/>
              <a:t>Para iniciar sesión ve a “Iniciar sesión” y rellena el formulario con tu email y tu contraseña. Además, podrás iniciar sesión con tu cuenta de Google™ o Facebook™. </a:t>
            </a:r>
            <a:endParaRPr sz="1800"/>
          </a:p>
        </p:txBody>
      </p:sp>
      <p:pic>
        <p:nvPicPr>
          <p:cNvPr id="92" name="Google Shape;92;p18"/>
          <p:cNvPicPr preferRelativeResize="0"/>
          <p:nvPr/>
        </p:nvPicPr>
        <p:blipFill>
          <a:blip r:embed="rId3">
            <a:alphaModFix/>
          </a:blip>
          <a:stretch>
            <a:fillRect/>
          </a:stretch>
        </p:blipFill>
        <p:spPr>
          <a:xfrm>
            <a:off x="4070475" y="1178250"/>
            <a:ext cx="4885502" cy="24427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9"/>
          <p:cNvSpPr txBox="1">
            <a:spLocks noGrp="1"/>
          </p:cNvSpPr>
          <p:nvPr>
            <p:ph type="title"/>
          </p:nvPr>
        </p:nvSpPr>
        <p:spPr>
          <a:xfrm>
            <a:off x="311700" y="555600"/>
            <a:ext cx="32931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600"/>
              <a:t>¿Cómo añado una suscripción?</a:t>
            </a:r>
            <a:endParaRPr sz="2900"/>
          </a:p>
        </p:txBody>
      </p:sp>
      <p:sp>
        <p:nvSpPr>
          <p:cNvPr id="98" name="Google Shape;98;p19"/>
          <p:cNvSpPr txBox="1">
            <a:spLocks noGrp="1"/>
          </p:cNvSpPr>
          <p:nvPr>
            <p:ph type="body" idx="1"/>
          </p:nvPr>
        </p:nvSpPr>
        <p:spPr>
          <a:xfrm>
            <a:off x="311700" y="1489475"/>
            <a:ext cx="3642000" cy="241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700"/>
              <a:t>Desde la sección “Nueva suscripción” pueden añadirse nuevos servicios. Pueden ser de cualquier tipo y tener cuotas fraccionadas en diferentes periodos: mensual, semanal y anual.</a:t>
            </a:r>
            <a:endParaRPr sz="1700"/>
          </a:p>
        </p:txBody>
      </p:sp>
      <p:pic>
        <p:nvPicPr>
          <p:cNvPr id="99" name="Google Shape;99;p19"/>
          <p:cNvPicPr preferRelativeResize="0"/>
          <p:nvPr/>
        </p:nvPicPr>
        <p:blipFill>
          <a:blip r:embed="rId3">
            <a:alphaModFix/>
          </a:blip>
          <a:stretch>
            <a:fillRect/>
          </a:stretch>
        </p:blipFill>
        <p:spPr>
          <a:xfrm>
            <a:off x="4077625" y="1539638"/>
            <a:ext cx="4885502" cy="245801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title"/>
          </p:nvPr>
        </p:nvSpPr>
        <p:spPr>
          <a:xfrm>
            <a:off x="311700" y="555600"/>
            <a:ext cx="32931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600"/>
              <a:t>¿Cómo veo mis suscripciones?</a:t>
            </a:r>
            <a:endParaRPr sz="2900"/>
          </a:p>
        </p:txBody>
      </p:sp>
      <p:sp>
        <p:nvSpPr>
          <p:cNvPr id="105" name="Google Shape;105;p20"/>
          <p:cNvSpPr txBox="1">
            <a:spLocks noGrp="1"/>
          </p:cNvSpPr>
          <p:nvPr>
            <p:ph type="body" idx="1"/>
          </p:nvPr>
        </p:nvSpPr>
        <p:spPr>
          <a:xfrm>
            <a:off x="311700" y="1489475"/>
            <a:ext cx="3720600" cy="241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700"/>
              <a:t>En la sección “Tus suscripciones” se pueden ver tanto los servicios que están activos como los que se han dado de baja o han caducado, además de los detalles de cada uno.</a:t>
            </a:r>
            <a:endParaRPr sz="1700"/>
          </a:p>
        </p:txBody>
      </p:sp>
      <p:pic>
        <p:nvPicPr>
          <p:cNvPr id="106" name="Google Shape;106;p20"/>
          <p:cNvPicPr preferRelativeResize="0"/>
          <p:nvPr/>
        </p:nvPicPr>
        <p:blipFill>
          <a:blip r:embed="rId3">
            <a:alphaModFix/>
          </a:blip>
          <a:stretch>
            <a:fillRect/>
          </a:stretch>
        </p:blipFill>
        <p:spPr>
          <a:xfrm>
            <a:off x="4206100" y="1365013"/>
            <a:ext cx="4806901" cy="24134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1"/>
          <p:cNvSpPr txBox="1">
            <a:spLocks noGrp="1"/>
          </p:cNvSpPr>
          <p:nvPr>
            <p:ph type="title"/>
          </p:nvPr>
        </p:nvSpPr>
        <p:spPr>
          <a:xfrm>
            <a:off x="311700" y="555600"/>
            <a:ext cx="25806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600"/>
              <a:t>Tu perfil personal</a:t>
            </a:r>
            <a:endParaRPr sz="2900"/>
          </a:p>
        </p:txBody>
      </p:sp>
      <p:sp>
        <p:nvSpPr>
          <p:cNvPr id="112" name="Google Shape;112;p21"/>
          <p:cNvSpPr txBox="1">
            <a:spLocks noGrp="1"/>
          </p:cNvSpPr>
          <p:nvPr>
            <p:ph type="body" idx="1"/>
          </p:nvPr>
        </p:nvSpPr>
        <p:spPr>
          <a:xfrm>
            <a:off x="311700" y="1489475"/>
            <a:ext cx="3720600" cy="241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700"/>
              <a:t>En el apartado de “Perfil” puedes ver tus datos personales y establecer una foto que te represente dentro de la plataforma.</a:t>
            </a:r>
            <a:endParaRPr sz="1700"/>
          </a:p>
        </p:txBody>
      </p:sp>
      <p:pic>
        <p:nvPicPr>
          <p:cNvPr id="113" name="Google Shape;113;p21"/>
          <p:cNvPicPr preferRelativeResize="0"/>
          <p:nvPr/>
        </p:nvPicPr>
        <p:blipFill>
          <a:blip r:embed="rId3">
            <a:alphaModFix/>
          </a:blip>
          <a:stretch>
            <a:fillRect/>
          </a:stretch>
        </p:blipFill>
        <p:spPr>
          <a:xfrm>
            <a:off x="4386246" y="1064250"/>
            <a:ext cx="4555504" cy="2282502"/>
          </a:xfrm>
          <a:prstGeom prst="rect">
            <a:avLst/>
          </a:prstGeom>
          <a:noFill/>
          <a:ln>
            <a:noFill/>
          </a:ln>
        </p:spPr>
      </p:pic>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387</Words>
  <Application>Microsoft Office PowerPoint</Application>
  <PresentationFormat>Presentación en pantalla (16:9)</PresentationFormat>
  <Paragraphs>26</Paragraphs>
  <Slides>10</Slides>
  <Notes>9</Notes>
  <HiddenSlides>0</HiddenSlides>
  <MMClips>0</MMClips>
  <ScaleCrop>false</ScaleCrop>
  <HeadingPairs>
    <vt:vector size="6" baseType="variant">
      <vt:variant>
        <vt:lpstr>Fuentes usadas</vt:lpstr>
      </vt:variant>
      <vt:variant>
        <vt:i4>1</vt:i4>
      </vt:variant>
      <vt:variant>
        <vt:lpstr>Tema</vt:lpstr>
      </vt:variant>
      <vt:variant>
        <vt:i4>1</vt:i4>
      </vt:variant>
      <vt:variant>
        <vt:lpstr>Títulos de diapositiva</vt:lpstr>
      </vt:variant>
      <vt:variant>
        <vt:i4>10</vt:i4>
      </vt:variant>
    </vt:vector>
  </HeadingPairs>
  <TitlesOfParts>
    <vt:vector size="12" baseType="lpstr">
      <vt:lpstr>Arial</vt:lpstr>
      <vt:lpstr>Simple Dark</vt:lpstr>
      <vt:lpstr>Presentación de PowerPoint</vt:lpstr>
      <vt:lpstr>¿Qué es SubMy?</vt:lpstr>
      <vt:lpstr>Estructura de la aplicación web (barra de navegación)</vt:lpstr>
      <vt:lpstr>Estructura del sitio web (contenido)</vt:lpstr>
      <vt:lpstr>¿Cómo me registro en SubMy?</vt:lpstr>
      <vt:lpstr>¿Cómo inicio sesión en SubMy?</vt:lpstr>
      <vt:lpstr>¿Cómo añado una suscripción?</vt:lpstr>
      <vt:lpstr>¿Cómo veo mis suscripciones?</vt:lpstr>
      <vt:lpstr>Tu perfil personal</vt:lpstr>
      <vt:lpstr>MUCHAS GRACIAS POR SU ATENCIÓN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Rodrigo</cp:lastModifiedBy>
  <cp:revision>1</cp:revision>
  <dcterms:modified xsi:type="dcterms:W3CDTF">2020-06-15T09:43:24Z</dcterms:modified>
</cp:coreProperties>
</file>